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74" r:id="rId9"/>
    <p:sldId id="261" r:id="rId10"/>
    <p:sldId id="264" r:id="rId11"/>
    <p:sldId id="266" r:id="rId12"/>
    <p:sldId id="270" r:id="rId13"/>
    <p:sldId id="272" r:id="rId14"/>
    <p:sldId id="271" r:id="rId15"/>
    <p:sldId id="267" r:id="rId16"/>
    <p:sldId id="265" r:id="rId17"/>
    <p:sldId id="275" r:id="rId18"/>
    <p:sldId id="268" r:id="rId19"/>
    <p:sldId id="269" r:id="rId20"/>
    <p:sldId id="273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AE71994-92E7-4D5B-87CF-DF9A9555F0C5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99B355-E68D-4A32-BE0B-290AE74822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E71994-92E7-4D5B-87CF-DF9A9555F0C5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9B355-E68D-4A32-BE0B-290AE74822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E71994-92E7-4D5B-87CF-DF9A9555F0C5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9B355-E68D-4A32-BE0B-290AE74822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E71994-92E7-4D5B-87CF-DF9A9555F0C5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9B355-E68D-4A32-BE0B-290AE74822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E71994-92E7-4D5B-87CF-DF9A9555F0C5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9B355-E68D-4A32-BE0B-290AE74822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E71994-92E7-4D5B-87CF-DF9A9555F0C5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9B355-E68D-4A32-BE0B-290AE74822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E71994-92E7-4D5B-87CF-DF9A9555F0C5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9B355-E68D-4A32-BE0B-290AE74822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E71994-92E7-4D5B-87CF-DF9A9555F0C5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9B355-E68D-4A32-BE0B-290AE74822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E71994-92E7-4D5B-87CF-DF9A9555F0C5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9B355-E68D-4A32-BE0B-290AE74822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AE71994-92E7-4D5B-87CF-DF9A9555F0C5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9B355-E68D-4A32-BE0B-290AE74822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E71994-92E7-4D5B-87CF-DF9A9555F0C5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99B355-E68D-4A32-BE0B-290AE74822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AE71994-92E7-4D5B-87CF-DF9A9555F0C5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99B355-E68D-4A32-BE0B-290AE74822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s.org/oceanography/archive/24-2_baschek.pdf" TargetMode="External"/><Relationship Id="rId2" Type="http://schemas.openxmlformats.org/officeDocument/2006/relationships/hyperlink" Target="http://geology.com/records/biggest-tsunami.s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video.nationalgeographic.com/video/player/nat-geo-wild/wild-all-videos/ngc-rogue-waves.html" TargetMode="External"/><Relationship Id="rId4" Type="http://schemas.openxmlformats.org/officeDocument/2006/relationships/hyperlink" Target="http://www.nytimes.com/2006/07/11/science/11wave.html?pagewanted=print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polar.ncep.noaa.gov/waves/viewer.shtml?-multi_1-latest-US_eastcoast-hs-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dbc.noaa.gov/station_page.php?station=44009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130.212.21.19/courses/metr104/S10/labs/lab.05.I.html" TargetMode="External"/><Relationship Id="rId2" Type="http://schemas.openxmlformats.org/officeDocument/2006/relationships/hyperlink" Target="http://www.aos.wisc.edu/~hopkins/aos100/sfc-anl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fnmoc.navy.mil/wxmap_cgi/cgi-bin/wxmap_single.cgi?area=ww3_atlantic&amp;dtg=2013102106&amp;prod=sgwvht&amp;tau=000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polar.ncep.noaa.gov/waves/wavewatch/" TargetMode="External"/><Relationship Id="rId2" Type="http://schemas.openxmlformats.org/officeDocument/2006/relationships/hyperlink" Target="http://stormsurf.com/page2/tutorials/wam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ormsurf.com/" TargetMode="External"/><Relationship Id="rId5" Type="http://schemas.openxmlformats.org/officeDocument/2006/relationships/hyperlink" Target="https://www.fnmoc.navy.mil/wxmap_cgi/index.html" TargetMode="External"/><Relationship Id="rId4" Type="http://schemas.openxmlformats.org/officeDocument/2006/relationships/hyperlink" Target="http://polar.ncep.noaa.gov/waves/viewer.shtml?-multi_1-latest-US_eastcoast-hs-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arth.esa.int/workshops/venice06/participants/453/paper_453_challenor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est.hawaii.edu/coasts/nps/waveClimate.php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371601"/>
            <a:ext cx="8153400" cy="2210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Ch.13 World Wave Climate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Ch.14 Forecasting the Waves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Science of Forecasting Waves </a:t>
            </a:r>
          </a:p>
          <a:p>
            <a:r>
              <a:rPr lang="en-US" dirty="0" smtClean="0"/>
              <a:t>GNM 1136</a:t>
            </a:r>
          </a:p>
          <a:p>
            <a:r>
              <a:rPr lang="en-US" dirty="0" smtClean="0"/>
              <a:t>Mr. Werner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Biggest Waves on Earth? (Fig. 13.3)</a:t>
            </a:r>
          </a:p>
          <a:p>
            <a:r>
              <a:rPr lang="en-US" dirty="0" smtClean="0">
                <a:hlinkClick r:id="rId2"/>
              </a:rPr>
              <a:t>World’s Biggest Tsunami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Rogue Wave Observations off the US West Coast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New York Times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Bermuda Triangle</a:t>
            </a:r>
            <a:r>
              <a:rPr lang="en-US" dirty="0" smtClean="0"/>
              <a:t> – National Geographic Video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Wave-Current Interaction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Ch.14 Forecasting the Waves</a:t>
            </a:r>
            <a:endParaRPr lang="en-US" dirty="0"/>
          </a:p>
        </p:txBody>
      </p:sp>
      <p:pic>
        <p:nvPicPr>
          <p:cNvPr id="37890" name="Picture 2" descr="http://polar.ncep.noaa.gov/waves/latest_run/wna.f012h.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447800"/>
            <a:ext cx="5029200" cy="5156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Derived from multiple mathematical models</a:t>
            </a:r>
          </a:p>
          <a:p>
            <a:pPr lvl="1"/>
            <a:r>
              <a:rPr lang="en-US" dirty="0" smtClean="0"/>
              <a:t>Wind = atmospheric calculations – layers</a:t>
            </a:r>
          </a:p>
          <a:p>
            <a:pPr lvl="1"/>
            <a:r>
              <a:rPr lang="en-US" dirty="0" smtClean="0"/>
              <a:t>Waves = grid system</a:t>
            </a:r>
          </a:p>
          <a:p>
            <a:r>
              <a:rPr lang="en-US" dirty="0" smtClean="0"/>
              <a:t>Computer calculates predictions every 20 minutes for approximately 10 days = a model “run”</a:t>
            </a:r>
          </a:p>
          <a:p>
            <a:r>
              <a:rPr lang="en-US" dirty="0" smtClean="0"/>
              <a:t>Each calculation builds off of the previous one.</a:t>
            </a:r>
          </a:p>
          <a:p>
            <a:r>
              <a:rPr lang="en-US" dirty="0" smtClean="0"/>
              <a:t>Done twice a day.</a:t>
            </a:r>
          </a:p>
          <a:p>
            <a:r>
              <a:rPr lang="en-US" dirty="0" smtClean="0"/>
              <a:t>Smooth color lines are used to differentiate between wave heights.</a:t>
            </a:r>
          </a:p>
          <a:p>
            <a:r>
              <a:rPr lang="en-US" dirty="0" smtClean="0"/>
              <a:t>Wave model is highly dependant on Wind model.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Wave Models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Significant wave height – Hs or H1/3 = average height of 1/3 of all the waves</a:t>
            </a:r>
          </a:p>
          <a:p>
            <a:r>
              <a:rPr lang="en-US" dirty="0" smtClean="0"/>
              <a:t>Significant Period – Ts – average period of about 10-15 successive prominent waves</a:t>
            </a:r>
          </a:p>
          <a:p>
            <a:r>
              <a:rPr lang="en-US" dirty="0" smtClean="0"/>
              <a:t>Peak Period – period on spectrum that contains  the most energy.  Similar to Ts.</a:t>
            </a:r>
          </a:p>
          <a:p>
            <a:r>
              <a:rPr lang="en-US" dirty="0" smtClean="0">
                <a:hlinkClick r:id="rId2"/>
              </a:rPr>
              <a:t>Wave height and period examples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 Height &amp; Period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data – not predicted (Table 14.1)</a:t>
            </a:r>
          </a:p>
          <a:p>
            <a:r>
              <a:rPr lang="en-US" dirty="0" smtClean="0"/>
              <a:t>Look at trends (36 hours) – Multiple uses</a:t>
            </a:r>
          </a:p>
          <a:p>
            <a:r>
              <a:rPr lang="en-US" dirty="0" smtClean="0">
                <a:hlinkClick r:id="rId2"/>
              </a:rPr>
              <a:t>Delaware Buoy</a:t>
            </a:r>
            <a:endParaRPr lang="en-US" dirty="0" smtClean="0"/>
          </a:p>
          <a:p>
            <a:r>
              <a:rPr lang="en-US" dirty="0" smtClean="0"/>
              <a:t>Will the wave height be the same on the beach?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Buoy Reports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Surface weather analysis chart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Lab Activity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Weather Maps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35843" name="ShockwaveFlash1" r:id="rId2" imgW="9142857" imgH="6857143"/>
        </mc:Choice>
        <mc:Fallback>
          <p:control name="ShockwaveFlash1" r:id="rId2" imgW="9142857" imgH="6857143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2413" cy="68564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18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roduct: Significant Wave Height &amp; Direction, area: N Atlantic, tau: 000 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3976688"/>
            <a:ext cx="8001000" cy="800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https://www.fnmoc.navy.mil/wxmap_cgi/dynamic/NVG/2013102106/nvg10.sgwvht.000.atlantic.gif"/>
          <p:cNvSpPr>
            <a:spLocks noChangeAspect="1" noChangeArrowheads="1"/>
          </p:cNvSpPr>
          <p:nvPr/>
        </p:nvSpPr>
        <p:spPr bwMode="auto">
          <a:xfrm>
            <a:off x="155575" y="-3840163"/>
            <a:ext cx="8001000" cy="800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-41049"/>
            <a:ext cx="8759825" cy="6882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How to Read a Wave Model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NOAA – Understanding Wavewatch III</a:t>
            </a:r>
            <a:endParaRPr lang="en-US" dirty="0" smtClean="0"/>
          </a:p>
          <a:p>
            <a:r>
              <a:rPr lang="en-US" dirty="0" err="1" smtClean="0">
                <a:hlinkClick r:id="rId4"/>
              </a:rPr>
              <a:t>Wavewatch</a:t>
            </a:r>
            <a:r>
              <a:rPr lang="en-US" dirty="0" smtClean="0">
                <a:hlinkClick r:id="rId4"/>
              </a:rPr>
              <a:t> III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Current Model –WW3</a:t>
            </a:r>
            <a:endParaRPr lang="en-US" dirty="0" smtClean="0"/>
          </a:p>
          <a:p>
            <a:r>
              <a:rPr lang="en-US" dirty="0">
                <a:hlinkClick r:id="rId6"/>
              </a:rPr>
              <a:t>http://stormsurf.com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Wavewatch III Model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 you want to know about your destination before you travel there?</a:t>
            </a:r>
          </a:p>
          <a:p>
            <a:pPr lvl="1"/>
            <a:r>
              <a:rPr lang="en-US" dirty="0" smtClean="0"/>
              <a:t>Surf Consistency</a:t>
            </a:r>
          </a:p>
          <a:p>
            <a:pPr lvl="1"/>
            <a:r>
              <a:rPr lang="en-US" dirty="0" smtClean="0"/>
              <a:t>Temperatures (land and water)</a:t>
            </a:r>
          </a:p>
          <a:p>
            <a:pPr lvl="1"/>
            <a:r>
              <a:rPr lang="en-US" dirty="0" smtClean="0"/>
              <a:t>Wind Patterns</a:t>
            </a:r>
          </a:p>
          <a:p>
            <a:pPr lvl="1"/>
            <a:r>
              <a:rPr lang="en-US" dirty="0" smtClean="0"/>
              <a:t>Animal Life (sharks, jellies, etc…</a:t>
            </a:r>
          </a:p>
          <a:p>
            <a:pPr lvl="1"/>
            <a:r>
              <a:rPr lang="en-US" dirty="0" smtClean="0"/>
              <a:t>Type of Break (reef, rocks, sand, etc…)</a:t>
            </a:r>
          </a:p>
          <a:p>
            <a:pPr lvl="1"/>
            <a:r>
              <a:rPr lang="en-US" dirty="0" smtClean="0"/>
              <a:t>Localism</a:t>
            </a:r>
          </a:p>
          <a:p>
            <a:pPr lvl="1"/>
            <a:r>
              <a:rPr lang="en-US" dirty="0" smtClean="0"/>
              <a:t>Language Barriers</a:t>
            </a:r>
          </a:p>
          <a:p>
            <a:pPr lvl="1"/>
            <a:r>
              <a:rPr lang="en-US" dirty="0" smtClean="0"/>
              <a:t>Lodging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Consider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Wave Models can be very tricky because of local bathymetric effects.</a:t>
            </a:r>
          </a:p>
          <a:p>
            <a:r>
              <a:rPr lang="en-US" dirty="0" smtClean="0"/>
              <a:t>Do not rely entirely on one model – combine all models together for the best results.</a:t>
            </a:r>
          </a:p>
          <a:p>
            <a:r>
              <a:rPr lang="en-US" dirty="0" smtClean="0"/>
              <a:t>Look at local winds, tides, period and direction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Careful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“The wave models provide an easy to read analysis and forecast of sea state conditions two times per day for 3 days (for the NOAA Suite) and one week (for the FNMOC Suite). The precaution about using wave models for swell prediction is doubly important. It's a model that uses a model to make a prediction. That is, the wave model uses an atmospheric model to determine the future state of the atmosphere, then makes a prediction of how the atmosphere will affect the water under it. So there's lot's of room for error.”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from Stormsurf.com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32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Satellites – radar altimetry</a:t>
            </a:r>
          </a:p>
          <a:p>
            <a:r>
              <a:rPr lang="en-US" dirty="0" smtClean="0">
                <a:hlinkClick r:id="rId2"/>
              </a:rPr>
              <a:t>Article Link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Wave Measurements from Space</a:t>
            </a:r>
            <a:endParaRPr lang="en-US" dirty="0"/>
          </a:p>
        </p:txBody>
      </p:sp>
      <p:pic>
        <p:nvPicPr>
          <p:cNvPr id="1026" name="Picture 2" descr="http://www.eumetsat.int/jason/media/graphics/j2_how_alt_wor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293883"/>
            <a:ext cx="5657850" cy="4335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is the North Atlantic more active?</a:t>
            </a:r>
          </a:p>
          <a:p>
            <a:r>
              <a:rPr lang="en-US" dirty="0" smtClean="0"/>
              <a:t>South Pacific? (fig.13.1, 13.2)</a:t>
            </a:r>
          </a:p>
          <a:p>
            <a:r>
              <a:rPr lang="en-US" dirty="0" smtClean="0"/>
              <a:t>How do these maps relate to </a:t>
            </a:r>
            <a:r>
              <a:rPr lang="en-US" dirty="0" err="1" smtClean="0"/>
              <a:t>surfable</a:t>
            </a:r>
            <a:r>
              <a:rPr lang="en-US" dirty="0" smtClean="0"/>
              <a:t> wave heights?</a:t>
            </a:r>
          </a:p>
          <a:p>
            <a:pPr lvl="1"/>
            <a:r>
              <a:rPr lang="en-US" dirty="0" smtClean="0"/>
              <a:t>Why are the two ocean basins so different?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6387" name="ShockwaveFlash1" r:id="rId2" imgW="9142857" imgH="6857143"/>
        </mc:Choice>
        <mc:Fallback>
          <p:control name="ShockwaveFlash1" r:id="rId2" imgW="9142857" imgH="6857143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2413" cy="68564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igure 3. Satellite (JASON-1) derived average wave heights [m] over the North Pacific in the summer and winter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8747729" cy="4324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20484" name="ShockwaveFlash1" r:id="rId2" imgW="9142857" imgH="6857143"/>
        </mc:Choice>
        <mc:Fallback>
          <p:control name="ShockwaveFlash1" r:id="rId2" imgW="9142857" imgH="6857143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2413" cy="68564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40963" name="ShockwaveFlash1" r:id="rId2" imgW="9142857" imgH="6857143"/>
        </mc:Choice>
        <mc:Fallback>
          <p:control name="ShockwaveFlash1" r:id="rId2" imgW="9142857" imgH="6857143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2413" cy="68564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Hawaii</a:t>
            </a:r>
            <a:endParaRPr lang="en-US" dirty="0" smtClean="0"/>
          </a:p>
          <a:p>
            <a:r>
              <a:rPr lang="en-US" dirty="0" smtClean="0"/>
              <a:t>Europe</a:t>
            </a:r>
          </a:p>
          <a:p>
            <a:r>
              <a:rPr lang="en-US" dirty="0" smtClean="0"/>
              <a:t>Mediterranean</a:t>
            </a:r>
          </a:p>
          <a:p>
            <a:r>
              <a:rPr lang="en-US" dirty="0" smtClean="0"/>
              <a:t>Africa</a:t>
            </a:r>
          </a:p>
          <a:p>
            <a:r>
              <a:rPr lang="en-US" dirty="0" smtClean="0"/>
              <a:t>Indian Ocean</a:t>
            </a:r>
          </a:p>
          <a:p>
            <a:r>
              <a:rPr lang="en-US" dirty="0" smtClean="0"/>
              <a:t>East Asia</a:t>
            </a:r>
          </a:p>
          <a:p>
            <a:r>
              <a:rPr lang="en-US" dirty="0" smtClean="0"/>
              <a:t>Australia</a:t>
            </a:r>
          </a:p>
          <a:p>
            <a:r>
              <a:rPr lang="en-US" dirty="0" smtClean="0"/>
              <a:t>New Zealand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North Pacific</a:t>
            </a:r>
          </a:p>
          <a:p>
            <a:r>
              <a:rPr lang="en-US" dirty="0" smtClean="0"/>
              <a:t>North America</a:t>
            </a:r>
          </a:p>
          <a:p>
            <a:r>
              <a:rPr lang="en-US" dirty="0" smtClean="0"/>
              <a:t>Caribbean</a:t>
            </a:r>
          </a:p>
          <a:p>
            <a:r>
              <a:rPr lang="en-US" dirty="0" smtClean="0"/>
              <a:t>Mexico/Central America</a:t>
            </a:r>
          </a:p>
          <a:p>
            <a:r>
              <a:rPr lang="en-US" dirty="0" smtClean="0"/>
              <a:t>South America</a:t>
            </a:r>
          </a:p>
          <a:p>
            <a:r>
              <a:rPr lang="en-US" dirty="0" smtClean="0"/>
              <a:t>S. Pacific Islands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 Climate Zones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751</TotalTime>
  <Words>512</Words>
  <Application>Microsoft Office PowerPoint</Application>
  <PresentationFormat>On-screen Show (4:3)</PresentationFormat>
  <Paragraphs>78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Concourse</vt:lpstr>
      <vt:lpstr>Ch.13 World Wave Climate  Ch.14 Forecasting the Waves </vt:lpstr>
      <vt:lpstr>Questions to Consider</vt:lpstr>
      <vt:lpstr>Wave Measurements from Space</vt:lpstr>
      <vt:lpstr>Challenge</vt:lpstr>
      <vt:lpstr>PowerPoint Presentation</vt:lpstr>
      <vt:lpstr>PowerPoint Presentation</vt:lpstr>
      <vt:lpstr>PowerPoint Presentation</vt:lpstr>
      <vt:lpstr>PowerPoint Presentation</vt:lpstr>
      <vt:lpstr>Wave Climate Zones</vt:lpstr>
      <vt:lpstr>Wave-Current Interaction</vt:lpstr>
      <vt:lpstr>Ch.14 Forecasting the Waves</vt:lpstr>
      <vt:lpstr>About Wave Models</vt:lpstr>
      <vt:lpstr>Wave Height &amp; Period</vt:lpstr>
      <vt:lpstr>Buoy Reports</vt:lpstr>
      <vt:lpstr>Understanding Weather Maps</vt:lpstr>
      <vt:lpstr>PowerPoint Presentation</vt:lpstr>
      <vt:lpstr>PowerPoint Presentation</vt:lpstr>
      <vt:lpstr>PowerPoint Presentation</vt:lpstr>
      <vt:lpstr>Wavewatch III Model</vt:lpstr>
      <vt:lpstr>Be Careful</vt:lpstr>
      <vt:lpstr>Quote from Stormsurf.com</vt:lpstr>
    </vt:vector>
  </TitlesOfParts>
  <Company>OCVTS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Ch.13 World Wave Climate</dc:title>
  <dc:creator>ocvts</dc:creator>
  <cp:lastModifiedBy>Werner, David</cp:lastModifiedBy>
  <cp:revision>22</cp:revision>
  <dcterms:created xsi:type="dcterms:W3CDTF">2011-10-14T13:28:40Z</dcterms:created>
  <dcterms:modified xsi:type="dcterms:W3CDTF">2013-10-21T14:03:43Z</dcterms:modified>
</cp:coreProperties>
</file>